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sldIdLst>
    <p:sldId id="311" r:id="rId2"/>
    <p:sldId id="257" r:id="rId3"/>
    <p:sldId id="312" r:id="rId4"/>
    <p:sldId id="278" r:id="rId5"/>
    <p:sldId id="279" r:id="rId6"/>
    <p:sldId id="281" r:id="rId7"/>
    <p:sldId id="282" r:id="rId8"/>
    <p:sldId id="266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3" r:id="rId18"/>
    <p:sldId id="314" r:id="rId19"/>
    <p:sldId id="315" r:id="rId20"/>
    <p:sldId id="316" r:id="rId21"/>
    <p:sldId id="302" r:id="rId22"/>
  </p:sldIdLst>
  <p:sldSz cx="9144000" cy="6858000" type="screen4x3"/>
  <p:notesSz cx="7053263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0" autoAdjust="0"/>
    <p:restoredTop sz="97026"/>
  </p:normalViewPr>
  <p:slideViewPr>
    <p:cSldViewPr>
      <p:cViewPr varScale="1">
        <p:scale>
          <a:sx n="155" d="100"/>
          <a:sy n="155" d="100"/>
        </p:scale>
        <p:origin x="16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94F338FA-505F-AB43-B388-C1E0D92EFB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7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5568-AD25-1A40-B4CA-2264F437EE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4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5568-AD25-1A40-B4CA-2264F437EE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30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5568-AD25-1A40-B4CA-2264F437EE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8187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5568-AD25-1A40-B4CA-2264F437EE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88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5568-AD25-1A40-B4CA-2264F437EE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46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55568-AD25-1A40-B4CA-2264F437EE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46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956D-11D0-1E4B-8BD1-8D90461552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36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46369-21BB-2349-96AE-7A8CDF7857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0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12/7/15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2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95C9-80DB-7B44-B2AE-AB4A8C96CC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7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0760-16EC-A149-B0CB-D520CB710A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0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CB32E-31B3-2C41-83DC-34A4189F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73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682FF-7255-8148-A3D8-CEC013A316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98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12546-AFD0-5746-B2D4-42CFF51DE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7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BC18B-562C-C045-A2E7-B1B95EA072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9504-B66B-F742-A835-47C6D4EEEA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5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emf"/><Relationship Id="rId21" Type="http://schemas.openxmlformats.org/officeDocument/2006/relationships/image" Target="../media/image4.jpeg"/><Relationship Id="rId22" Type="http://schemas.openxmlformats.org/officeDocument/2006/relationships/image" Target="../media/image5.jpeg"/><Relationship Id="rId23" Type="http://schemas.openxmlformats.org/officeDocument/2006/relationships/image" Target="../media/image6.jpg"/><Relationship Id="rId24" Type="http://schemas.openxmlformats.org/officeDocument/2006/relationships/image" Target="../media/image7.jpg"/><Relationship Id="rId25" Type="http://schemas.openxmlformats.org/officeDocument/2006/relationships/image" Target="../media/image8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 userDrawn="1"/>
        </p:nvSpPr>
        <p:spPr>
          <a:xfrm>
            <a:off x="-14288" y="5959956"/>
            <a:ext cx="9187031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11" y="-1090189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55568-AD25-1A40-B4CA-2264F437EE5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9" name="Picture 48" descr="UCSanDiego_LINIGR_2c.eps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7253" y="6202392"/>
            <a:ext cx="2285994" cy="403555"/>
          </a:xfrm>
          <a:prstGeom prst="rect">
            <a:avLst/>
          </a:prstGeom>
        </p:spPr>
      </p:pic>
      <p:pic>
        <p:nvPicPr>
          <p:cNvPr id="50" name="Picture 49" descr="SOEC  Logo.jpg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323" y="6172200"/>
            <a:ext cx="1025277" cy="543559"/>
          </a:xfrm>
          <a:prstGeom prst="rect">
            <a:avLst/>
          </a:prstGeom>
        </p:spPr>
      </p:pic>
      <p:pic>
        <p:nvPicPr>
          <p:cNvPr id="51" name="Picture 50" descr="NationalU_logo_t250.jpg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6172200"/>
            <a:ext cx="520700" cy="520700"/>
          </a:xfrm>
          <a:prstGeom prst="rect">
            <a:avLst/>
          </a:prstGeom>
        </p:spPr>
      </p:pic>
      <p:pic>
        <p:nvPicPr>
          <p:cNvPr id="52" name="Picture 51" descr="C2SDK Logo.jp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6212626"/>
            <a:ext cx="914400" cy="419851"/>
          </a:xfrm>
          <a:prstGeom prst="rect">
            <a:avLst/>
          </a:prstGeom>
        </p:spPr>
      </p:pic>
      <p:pic>
        <p:nvPicPr>
          <p:cNvPr id="53" name="Picture 52" descr="INT_lds_rgb_pos.jpg"/>
          <p:cNvPicPr>
            <a:picLocks noChangeAspect="1"/>
          </p:cNvPicPr>
          <p:nvPr userDrawn="1"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19800"/>
            <a:ext cx="1428973" cy="64393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30" y="5959763"/>
            <a:ext cx="811864" cy="8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57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nsumer.ftc.gov/articles/0028-cyberbullying" TargetMode="External"/><Relationship Id="rId4" Type="http://schemas.openxmlformats.org/officeDocument/2006/relationships/hyperlink" Target="http://www.consumer.ftc.gov/media/video-0005-net-cetera-stand-cyberbully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curingourecity.org/resourc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recording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429499" cy="1478570"/>
          </a:xfrm>
        </p:spPr>
        <p:txBody>
          <a:bodyPr/>
          <a:lstStyle/>
          <a:p>
            <a:r>
              <a:rPr lang="en-US" dirty="0" smtClean="0"/>
              <a:t>Scoring 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143000"/>
            <a:ext cx="7429499" cy="3541714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Windows Protection – 40%</a:t>
            </a:r>
          </a:p>
          <a:p>
            <a:pPr lvl="1"/>
            <a:r>
              <a:rPr lang="en-US" sz="1800" b="1" dirty="0" smtClean="0"/>
              <a:t>Windows Vulnerabilities 0 17.5%</a:t>
            </a:r>
          </a:p>
          <a:p>
            <a:pPr lvl="1"/>
            <a:r>
              <a:rPr lang="en-US" sz="1800" b="1" dirty="0" smtClean="0"/>
              <a:t>Windows Critical Services – 12.5%</a:t>
            </a:r>
          </a:p>
          <a:p>
            <a:pPr lvl="1"/>
            <a:r>
              <a:rPr lang="en-US" sz="1800" b="1" dirty="0" smtClean="0"/>
              <a:t>Windows System Health (length of maintaining each health system)- 10%</a:t>
            </a:r>
          </a:p>
          <a:p>
            <a:r>
              <a:rPr lang="en-US" sz="1800" b="1" dirty="0" smtClean="0"/>
              <a:t>Linux Protection – 40%</a:t>
            </a:r>
          </a:p>
          <a:p>
            <a:pPr lvl="1"/>
            <a:r>
              <a:rPr lang="en-US" sz="1800" b="1" dirty="0" smtClean="0"/>
              <a:t>Linux Vulnerabilities – 17.5%</a:t>
            </a:r>
          </a:p>
          <a:p>
            <a:pPr lvl="1"/>
            <a:r>
              <a:rPr lang="en-US" sz="1800" b="1" dirty="0" smtClean="0"/>
              <a:t>Linux Critical Services – 12.5%</a:t>
            </a:r>
          </a:p>
          <a:p>
            <a:pPr lvl="1"/>
            <a:r>
              <a:rPr lang="en-US" sz="1800" b="1" dirty="0" smtClean="0"/>
              <a:t>Linux Systems Health </a:t>
            </a:r>
            <a:r>
              <a:rPr lang="en-US" sz="1800" b="1" dirty="0"/>
              <a:t>(length of maintaining each health system</a:t>
            </a:r>
            <a:r>
              <a:rPr lang="en-US" sz="1800" b="1" dirty="0" smtClean="0"/>
              <a:t>) – 10%</a:t>
            </a:r>
          </a:p>
          <a:p>
            <a:r>
              <a:rPr lang="en-US" sz="1800" b="1" dirty="0" smtClean="0"/>
              <a:t>Forensics – 20%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02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Overarching Goal: Maintain integrity of the game</a:t>
            </a:r>
          </a:p>
          <a:p>
            <a:r>
              <a:rPr lang="en-US" dirty="0" smtClean="0"/>
              <a:t>Practice and Qualification Rounds</a:t>
            </a:r>
          </a:p>
          <a:p>
            <a:pPr lvl="1"/>
            <a:r>
              <a:rPr lang="en-US" dirty="0" smtClean="0"/>
              <a:t>Participants utilize own computers</a:t>
            </a:r>
          </a:p>
          <a:p>
            <a:r>
              <a:rPr lang="en-US" dirty="0" smtClean="0"/>
              <a:t>Finals</a:t>
            </a:r>
          </a:p>
          <a:p>
            <a:pPr lvl="1"/>
            <a:r>
              <a:rPr lang="en-US" dirty="0" smtClean="0"/>
              <a:t>Laptops provided</a:t>
            </a:r>
          </a:p>
          <a:p>
            <a:pPr lvl="1"/>
            <a:r>
              <a:rPr lang="en-US" dirty="0" smtClean="0"/>
              <a:t>No external electronic equipment, phones, or media allowed</a:t>
            </a:r>
          </a:p>
          <a:p>
            <a:pPr lvl="1"/>
            <a:r>
              <a:rPr lang="en-US" dirty="0" smtClean="0"/>
              <a:t>Printed material, notepads, pens, pencils – are all allowed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0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Firewall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may not use firewall rules to block any access from other systems on the </a:t>
            </a:r>
            <a:r>
              <a:rPr lang="en-US" dirty="0" smtClean="0"/>
              <a:t>subnet</a:t>
            </a:r>
          </a:p>
          <a:p>
            <a:r>
              <a:rPr lang="en-US" dirty="0"/>
              <a:t>If pings, port scans, etc. are blocked, the target will be reverted by the White </a:t>
            </a:r>
            <a:r>
              <a:rPr lang="en-US" dirty="0" smtClean="0"/>
              <a:t>Team</a:t>
            </a:r>
          </a:p>
          <a:p>
            <a:r>
              <a:rPr lang="en-US" dirty="0"/>
              <a:t>Some service packs of systems you will gain control of, will automatically enable the firewall. BEFORE rebooting the system to take control, you must ensure the firewall is DISABLED</a:t>
            </a:r>
          </a:p>
        </p:txBody>
      </p:sp>
    </p:spTree>
    <p:extLst>
      <p:ext uri="{BB962C8B-B14F-4D97-AF65-F5344CB8AC3E}">
        <p14:creationId xmlns:p14="http://schemas.microsoft.com/office/powerpoint/2010/main" val="21374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accounts must not be touched/disabled/modified in any way for any challenge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CyberNEXSAdmin</a:t>
            </a:r>
            <a:endParaRPr lang="en-US" dirty="0" smtClean="0"/>
          </a:p>
          <a:p>
            <a:r>
              <a:rPr lang="en-US" dirty="0" err="1" smtClean="0"/>
              <a:t>CngClient</a:t>
            </a:r>
            <a:endParaRPr lang="en-US" dirty="0" smtClean="0"/>
          </a:p>
          <a:p>
            <a:r>
              <a:rPr lang="en-US" dirty="0" err="1" smtClean="0"/>
              <a:t>CyberNEXSClient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NOT block your access method to the hosts!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systems are connected to via SSH and RDP, if you block this access </a:t>
            </a:r>
            <a:r>
              <a:rPr lang="en-US" dirty="0" smtClean="0"/>
              <a:t>then </a:t>
            </a:r>
            <a:r>
              <a:rPr lang="en-US" dirty="0"/>
              <a:t>you can’t login to your own hosts.</a:t>
            </a:r>
          </a:p>
          <a:p>
            <a:pPr lvl="1"/>
            <a:r>
              <a:rPr lang="en-US" dirty="0" smtClean="0"/>
              <a:t>Some </a:t>
            </a:r>
            <a:r>
              <a:rPr lang="en-US" dirty="0"/>
              <a:t>service packs will enable firewalls for you, so check BEFORE you </a:t>
            </a:r>
            <a:r>
              <a:rPr lang="en-US" dirty="0" smtClean="0"/>
              <a:t>reboot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disable or stop any of the following services. All are required for network connectivity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Netbios</a:t>
            </a:r>
            <a:endParaRPr lang="en-US" dirty="0" smtClean="0"/>
          </a:p>
          <a:p>
            <a:pPr lvl="1"/>
            <a:r>
              <a:rPr lang="en-US" dirty="0" smtClean="0"/>
              <a:t>TCP/IP </a:t>
            </a:r>
            <a:r>
              <a:rPr lang="en-US" dirty="0"/>
              <a:t>NetBIOS Helper (</a:t>
            </a:r>
            <a:r>
              <a:rPr lang="en-US" dirty="0" err="1" smtClean="0"/>
              <a:t>LmHosts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Terminal </a:t>
            </a:r>
            <a:r>
              <a:rPr lang="en-US" dirty="0"/>
              <a:t>Services (</a:t>
            </a:r>
            <a:r>
              <a:rPr lang="en-US" dirty="0" err="1" smtClean="0"/>
              <a:t>TermService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DNS </a:t>
            </a:r>
            <a:r>
              <a:rPr lang="en-US" dirty="0"/>
              <a:t>Client (</a:t>
            </a:r>
            <a:r>
              <a:rPr lang="en-US" dirty="0" err="1"/>
              <a:t>Dnscache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06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external collaboration is allowed</a:t>
            </a:r>
          </a:p>
          <a:p>
            <a:r>
              <a:rPr lang="en-US" dirty="0" smtClean="0"/>
              <a:t>Teams can use publicly available websites to find information</a:t>
            </a:r>
          </a:p>
          <a:p>
            <a:r>
              <a:rPr lang="en-US" dirty="0" smtClean="0"/>
              <a:t>Don’t post, email or otherwise share competition answers or solutions.</a:t>
            </a:r>
          </a:p>
          <a:p>
            <a:r>
              <a:rPr lang="en-US" dirty="0" smtClean="0"/>
              <a:t>This applies to schools with multiple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9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and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Responsible use of computing resources</a:t>
            </a:r>
          </a:p>
          <a:p>
            <a:r>
              <a:rPr lang="en-US" dirty="0" smtClean="0"/>
              <a:t>Only use tools when authorized</a:t>
            </a:r>
          </a:p>
          <a:p>
            <a:r>
              <a:rPr lang="en-US" dirty="0" smtClean="0"/>
              <a:t>Unauthorized access or tampering of computer and network systems can be a felony crime</a:t>
            </a:r>
          </a:p>
          <a:p>
            <a:pPr lvl="1"/>
            <a:r>
              <a:rPr lang="en-US" dirty="0" smtClean="0"/>
              <a:t>Sony DOS attack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-228600"/>
            <a:ext cx="7429499" cy="1478570"/>
          </a:xfrm>
        </p:spPr>
        <p:txBody>
          <a:bodyPr>
            <a:normAutofit/>
          </a:bodyPr>
          <a:lstStyle/>
          <a:p>
            <a:r>
              <a:rPr lang="en-US" sz="2400" dirty="0"/>
              <a:t>The Ten Commandments of Computer Ethics</a:t>
            </a:r>
            <a:br>
              <a:rPr lang="en-US" sz="2400" dirty="0"/>
            </a:br>
            <a:r>
              <a:rPr lang="en-US" sz="1200" dirty="0"/>
              <a:t>http://</a:t>
            </a:r>
            <a:r>
              <a:rPr lang="en-US" sz="1200" dirty="0" err="1"/>
              <a:t>computerethicsinstitute.org</a:t>
            </a:r>
            <a:r>
              <a:rPr lang="en-US" sz="1200" dirty="0"/>
              <a:t>/images/</a:t>
            </a:r>
            <a:r>
              <a:rPr lang="en-US" sz="1200" dirty="0" err="1"/>
              <a:t>TheTenCommandmentsOfComputerEthics.pdf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208" y="916459"/>
            <a:ext cx="3658792" cy="354171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Thou </a:t>
            </a:r>
            <a:r>
              <a:rPr lang="en-US" sz="1800" dirty="0"/>
              <a:t>shalt not use a computer to harm other people.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Thou </a:t>
            </a:r>
            <a:r>
              <a:rPr lang="en-US" sz="1800" dirty="0"/>
              <a:t>shalt not interfere with other people's computer 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Thou </a:t>
            </a:r>
            <a:r>
              <a:rPr lang="en-US" sz="1800" dirty="0"/>
              <a:t>shalt not snoop around in other people's computer files.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Thou </a:t>
            </a:r>
            <a:r>
              <a:rPr lang="en-US" sz="1800" dirty="0"/>
              <a:t>shalt not use a computer to steal.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Thou </a:t>
            </a:r>
            <a:r>
              <a:rPr lang="en-US" sz="1800" dirty="0"/>
              <a:t>shalt not use a computer to bear false witness</a:t>
            </a:r>
            <a:r>
              <a:rPr lang="en-US" sz="18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Thou shalt not copy or use proprietary software for which you have not paid.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3656408" cy="3541714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 startAt="7"/>
            </a:pPr>
            <a:r>
              <a:rPr lang="en-US" sz="1800" dirty="0" smtClean="0"/>
              <a:t>Thou </a:t>
            </a:r>
            <a:r>
              <a:rPr lang="en-US" sz="1800" dirty="0"/>
              <a:t>shalt not use other people's computer resources without authorization or proper compensation.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800" dirty="0"/>
              <a:t>Thou shalt not appropriate other people's intellectual output.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800" dirty="0"/>
              <a:t>Thou shalt think about the social consequences of the program you are writing or the system you are designing.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US" sz="1800" dirty="0"/>
              <a:t> Thou shalt always use a computer in ways that ensure consideration and respect for your fellow humans.</a:t>
            </a:r>
          </a:p>
        </p:txBody>
      </p:sp>
    </p:spTree>
    <p:extLst>
      <p:ext uri="{BB962C8B-B14F-4D97-AF65-F5344CB8AC3E}">
        <p14:creationId xmlns:p14="http://schemas.microsoft.com/office/powerpoint/2010/main" val="74519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Cyberbullying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be a bully</a:t>
            </a:r>
          </a:p>
          <a:p>
            <a:r>
              <a:rPr lang="en-US" dirty="0" smtClean="0"/>
              <a:t>Report any incidents of cyberbullying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</a:t>
            </a:r>
            <a:br>
              <a:rPr lang="en-US" sz="3600" dirty="0" smtClean="0"/>
            </a:br>
            <a:r>
              <a:rPr lang="en-US" sz="3600" dirty="0" smtClean="0"/>
              <a:t>San Diego </a:t>
            </a:r>
            <a:br>
              <a:rPr lang="en-US" sz="3600" dirty="0" smtClean="0"/>
            </a:br>
            <a:r>
              <a:rPr lang="en-US" sz="3600" dirty="0" smtClean="0"/>
              <a:t>Mayors’ Cyber Cup </a:t>
            </a:r>
            <a:r>
              <a:rPr lang="en-US" sz="2200" dirty="0" smtClean="0"/>
              <a:t>(SDMCC)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Training session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 TO THE COMPETITION – DECEMBER 7, 2015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838200"/>
            <a:ext cx="2730946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35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SAFETY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securingourecity.org/resource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www.consumer.ftc.gov/articles/0028-cyberbullying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www.consumer.ftc.gov/media/video-0005-net-cetera-stand-cyberbullying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www.onguardonline.gov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1192725" y="304800"/>
            <a:ext cx="33528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Questions?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9372" y="1877813"/>
            <a:ext cx="6727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Craig Hardin </a:t>
            </a:r>
            <a:r>
              <a:rPr lang="en-US" dirty="0">
                <a:latin typeface="+mn-lt"/>
              </a:rPr>
              <a:t>–</a:t>
            </a:r>
            <a:r>
              <a:rPr lang="en-US" dirty="0" smtClean="0">
                <a:latin typeface="+mn-lt"/>
              </a:rPr>
              <a:t> chardin@securingourecity.org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Chris Simpson – csimpson@nu.edu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Joe Pistone – jpistone@ucsd.edu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Leidos tech support team – cybernexs@leidos.com</a:t>
            </a:r>
          </a:p>
        </p:txBody>
      </p:sp>
    </p:spTree>
    <p:extLst>
      <p:ext uri="{BB962C8B-B14F-4D97-AF65-F5344CB8AC3E}">
        <p14:creationId xmlns:p14="http://schemas.microsoft.com/office/powerpoint/2010/main" val="11705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Mon/Wed – 7pm via Go To training</a:t>
            </a:r>
          </a:p>
          <a:p>
            <a:pPr lvl="1"/>
            <a:r>
              <a:rPr lang="en-US" dirty="0" smtClean="0"/>
              <a:t>14 Dec is 6pm</a:t>
            </a:r>
          </a:p>
          <a:p>
            <a:pPr lvl="1"/>
            <a:r>
              <a:rPr lang="en-US" dirty="0" smtClean="0"/>
              <a:t>Approximately 1 hour</a:t>
            </a:r>
          </a:p>
          <a:p>
            <a:r>
              <a:rPr lang="en-US" dirty="0" smtClean="0"/>
              <a:t>Registration required</a:t>
            </a:r>
          </a:p>
          <a:p>
            <a:pPr lvl="1"/>
            <a:r>
              <a:rPr lang="en-US" dirty="0" smtClean="0"/>
              <a:t>Registration link sent by email and posted on Basecamp</a:t>
            </a:r>
          </a:p>
          <a:p>
            <a:r>
              <a:rPr lang="en-US" dirty="0" smtClean="0"/>
              <a:t>Sessions will be recorded and available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4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429499" cy="147857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483" y="990600"/>
            <a:ext cx="7429499" cy="495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Welcome &amp; Introductions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Overview/key dates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Competition and Rules Overview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Key changes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Rules &amp; Scoring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Registering the team for scoring during challenge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Connectivity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Requirements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Ethics and Safety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Coordination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85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429499" cy="1478570"/>
          </a:xfrm>
        </p:spPr>
        <p:txBody>
          <a:bodyPr/>
          <a:lstStyle/>
          <a:p>
            <a:r>
              <a:rPr lang="en-US" dirty="0" smtClean="0"/>
              <a:t>Overview &amp; Key 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1828800"/>
            <a:ext cx="7429499" cy="3541714"/>
          </a:xfrm>
        </p:spPr>
        <p:txBody>
          <a:bodyPr>
            <a:noAutofit/>
          </a:bodyPr>
          <a:lstStyle/>
          <a:p>
            <a:r>
              <a:rPr lang="en-US" sz="1800" dirty="0" smtClean="0"/>
              <a:t>Weekly </a:t>
            </a:r>
            <a:r>
              <a:rPr lang="en-US" sz="1800" dirty="0" smtClean="0"/>
              <a:t>- Coach/Mentor </a:t>
            </a:r>
            <a:r>
              <a:rPr lang="en-US" sz="1800" dirty="0"/>
              <a:t>Information Sessions via </a:t>
            </a:r>
            <a:r>
              <a:rPr lang="en-US" sz="1800" dirty="0" smtClean="0"/>
              <a:t>WebEx (Dec – Jan)</a:t>
            </a:r>
            <a:endParaRPr lang="en-US" sz="1800" dirty="0"/>
          </a:p>
          <a:p>
            <a:r>
              <a:rPr lang="en-US" sz="1800" dirty="0"/>
              <a:t>January </a:t>
            </a:r>
            <a:r>
              <a:rPr lang="en-US" sz="1800" dirty="0" smtClean="0"/>
              <a:t>19 from 8am – Jan 22 2016 at 6pm - Practice </a:t>
            </a:r>
            <a:r>
              <a:rPr lang="en-US" sz="1800" dirty="0"/>
              <a:t>Round </a:t>
            </a:r>
            <a:r>
              <a:rPr lang="en-US" sz="1800" dirty="0" smtClean="0"/>
              <a:t>I (6 hours)</a:t>
            </a:r>
            <a:endParaRPr lang="en-US" sz="1800" dirty="0"/>
          </a:p>
          <a:p>
            <a:r>
              <a:rPr lang="en-US" sz="1800" dirty="0"/>
              <a:t>February </a:t>
            </a:r>
            <a:r>
              <a:rPr lang="en-US" sz="1800" dirty="0" smtClean="0"/>
              <a:t>8 from 8am – Feb 11 2016 6pm - Practice </a:t>
            </a:r>
            <a:r>
              <a:rPr lang="en-US" sz="1800" dirty="0"/>
              <a:t>Round </a:t>
            </a:r>
            <a:r>
              <a:rPr lang="en-US" sz="1800" dirty="0" smtClean="0"/>
              <a:t>II</a:t>
            </a:r>
            <a:r>
              <a:rPr lang="en-US" sz="1800" dirty="0"/>
              <a:t> </a:t>
            </a:r>
            <a:r>
              <a:rPr lang="en-US" sz="1800" dirty="0" smtClean="0"/>
              <a:t>(6 hours)</a:t>
            </a:r>
            <a:endParaRPr lang="en-US" sz="1800" dirty="0"/>
          </a:p>
          <a:p>
            <a:r>
              <a:rPr lang="en-US" sz="1800" dirty="0"/>
              <a:t>February </a:t>
            </a:r>
            <a:r>
              <a:rPr lang="en-US" sz="1800" dirty="0" smtClean="0"/>
              <a:t>26 from 8am – Feb 27 2016 at 6pm - Qualification </a:t>
            </a:r>
            <a:r>
              <a:rPr lang="en-US" sz="1800" dirty="0"/>
              <a:t>Round </a:t>
            </a:r>
            <a:r>
              <a:rPr lang="en-US" sz="1800" dirty="0" smtClean="0"/>
              <a:t>I (6 </a:t>
            </a:r>
            <a:r>
              <a:rPr lang="en-US" sz="1800" dirty="0" err="1" smtClean="0"/>
              <a:t>hrs</a:t>
            </a:r>
            <a:r>
              <a:rPr lang="en-US" sz="1800" dirty="0" smtClean="0"/>
              <a:t>)</a:t>
            </a:r>
            <a:endParaRPr lang="en-US" sz="1800" dirty="0"/>
          </a:p>
          <a:p>
            <a:r>
              <a:rPr lang="en-US" sz="1800" dirty="0"/>
              <a:t> </a:t>
            </a:r>
            <a:r>
              <a:rPr lang="en-US" sz="1800" dirty="0" smtClean="0"/>
              <a:t>March 4 from 8am – Mar 5 2016 at 6pm - Qualification </a:t>
            </a:r>
            <a:r>
              <a:rPr lang="en-US" sz="1800" dirty="0"/>
              <a:t>Round </a:t>
            </a:r>
            <a:r>
              <a:rPr lang="en-US" sz="1800" dirty="0" smtClean="0"/>
              <a:t>II</a:t>
            </a:r>
            <a:r>
              <a:rPr lang="en-US" sz="1800" dirty="0"/>
              <a:t> </a:t>
            </a:r>
            <a:r>
              <a:rPr lang="en-US" sz="1800" dirty="0" smtClean="0"/>
              <a:t> (6 hours)</a:t>
            </a:r>
            <a:endParaRPr lang="en-US" sz="1800" dirty="0"/>
          </a:p>
          <a:p>
            <a:r>
              <a:rPr lang="en-US" sz="1800" dirty="0"/>
              <a:t>April 2, </a:t>
            </a:r>
            <a:r>
              <a:rPr lang="en-US" sz="1800" dirty="0" smtClean="0"/>
              <a:t>2016 - Finals </a:t>
            </a:r>
            <a:r>
              <a:rPr lang="en-US" sz="1800" dirty="0"/>
              <a:t>Round 10am-</a:t>
            </a:r>
            <a:r>
              <a:rPr lang="en-US" sz="1800" dirty="0" smtClean="0"/>
              <a:t>5pm at UCSD Super Computer Center</a:t>
            </a:r>
            <a:endParaRPr lang="en-US" sz="1800" dirty="0"/>
          </a:p>
          <a:p>
            <a:pPr lvl="1"/>
            <a:r>
              <a:rPr lang="en-US" sz="1600" dirty="0"/>
              <a:t>Reception and Awards Banquet, 5:30pm-8pm</a:t>
            </a:r>
          </a:p>
          <a:p>
            <a:pPr marL="0" indent="0">
              <a:buNone/>
            </a:pPr>
            <a:r>
              <a:rPr lang="en-US" sz="1800" dirty="0"/>
              <a:t> 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001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Coach &amp; Mentors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Coach = affiliation with school /organization</a:t>
            </a:r>
          </a:p>
          <a:p>
            <a:pPr lvl="1"/>
            <a:r>
              <a:rPr lang="en-US" dirty="0" smtClean="0"/>
              <a:t>Responsible for student management</a:t>
            </a:r>
          </a:p>
          <a:p>
            <a:r>
              <a:rPr lang="en-US" dirty="0" smtClean="0"/>
              <a:t>Mentor = industry cyber/IT expert</a:t>
            </a:r>
          </a:p>
          <a:p>
            <a:pPr lvl="1"/>
            <a:r>
              <a:rPr lang="en-US" dirty="0" smtClean="0"/>
              <a:t>Knowledge transfer</a:t>
            </a:r>
          </a:p>
          <a:p>
            <a:pPr lvl="1"/>
            <a:r>
              <a:rPr lang="en-US" dirty="0" smtClean="0"/>
              <a:t>2+ hours weekly with students * average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9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COMPETITION OVERVIEW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Leidos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3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429499" cy="1478570"/>
          </a:xfrm>
        </p:spPr>
        <p:txBody>
          <a:bodyPr>
            <a:normAutofit/>
          </a:bodyPr>
          <a:lstStyle/>
          <a:p>
            <a:r>
              <a:rPr lang="en-US" dirty="0" smtClean="0"/>
              <a:t>COMPETITION Goals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6557" y="1658143"/>
            <a:ext cx="7429499" cy="3541714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Removing vulnerabilities and hardening systems;</a:t>
            </a:r>
          </a:p>
          <a:p>
            <a:pPr lvl="0"/>
            <a:r>
              <a:rPr lang="en-US" sz="2400" dirty="0"/>
              <a:t>Maintenance of critical services</a:t>
            </a:r>
          </a:p>
          <a:p>
            <a:pPr lvl="0"/>
            <a:r>
              <a:rPr lang="en-US" sz="2400" dirty="0"/>
              <a:t>Length of maintaining system health</a:t>
            </a:r>
          </a:p>
          <a:p>
            <a:pPr lvl="0"/>
            <a:r>
              <a:rPr lang="en-US" sz="2400" dirty="0"/>
              <a:t>Thwarting and removing hacker activities</a:t>
            </a:r>
          </a:p>
          <a:p>
            <a:pPr lvl="0"/>
            <a:r>
              <a:rPr lang="en-US" sz="2400" dirty="0"/>
              <a:t>Decoding, decrypting and file carving forensic challenges</a:t>
            </a:r>
          </a:p>
        </p:txBody>
      </p:sp>
    </p:spTree>
    <p:extLst>
      <p:ext uri="{BB962C8B-B14F-4D97-AF65-F5344CB8AC3E}">
        <p14:creationId xmlns:p14="http://schemas.microsoft.com/office/powerpoint/2010/main" val="11494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Scores are calculated once per scoring cycle based on the previous criteria</a:t>
            </a:r>
          </a:p>
          <a:p>
            <a:r>
              <a:rPr lang="en-US" dirty="0" smtClean="0"/>
              <a:t>Cumulative scores are totaled throughout the competition</a:t>
            </a:r>
          </a:p>
          <a:p>
            <a:r>
              <a:rPr lang="en-US" dirty="0" smtClean="0"/>
              <a:t>The final winner is determined by the ratio of cumulative points earned versus the total points for that team</a:t>
            </a:r>
          </a:p>
          <a:p>
            <a:pPr lvl="1"/>
            <a:r>
              <a:rPr lang="en-US" dirty="0" smtClean="0"/>
              <a:t>Tickets submitted by each team change the points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1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2261</TotalTime>
  <Words>760</Words>
  <Application>Microsoft Macintosh PowerPoint</Application>
  <PresentationFormat>On-screen Show (4:3)</PresentationFormat>
  <Paragraphs>121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ＭＳ Ｐゴシック</vt:lpstr>
      <vt:lpstr>Times</vt:lpstr>
      <vt:lpstr>Trebuchet MS</vt:lpstr>
      <vt:lpstr>Tw Cen MT</vt:lpstr>
      <vt:lpstr>Arial</vt:lpstr>
      <vt:lpstr>Circuit</vt:lpstr>
      <vt:lpstr>Start recording</vt:lpstr>
      <vt:lpstr>The  San Diego  Mayors’ Cyber Cup (SDMCC) Training session</vt:lpstr>
      <vt:lpstr>Weekly training</vt:lpstr>
      <vt:lpstr>Agenda</vt:lpstr>
      <vt:lpstr>Overview &amp; Key Dates</vt:lpstr>
      <vt:lpstr>Coach &amp; Mentors</vt:lpstr>
      <vt:lpstr>COMPETITION OVERVIEW</vt:lpstr>
      <vt:lpstr>COMPETITION Goals</vt:lpstr>
      <vt:lpstr>SCORING</vt:lpstr>
      <vt:lpstr>Scoring calculations</vt:lpstr>
      <vt:lpstr>Game Systems</vt:lpstr>
      <vt:lpstr>Firewall rules</vt:lpstr>
      <vt:lpstr>Rules</vt:lpstr>
      <vt:lpstr>rules</vt:lpstr>
      <vt:lpstr>rules</vt:lpstr>
      <vt:lpstr>rules</vt:lpstr>
      <vt:lpstr>Ethics and safety</vt:lpstr>
      <vt:lpstr>The Ten Commandments of Computer Ethics http://computerethicsinstitute.org/images/TheTenCommandmentsOfComputerEthics.pdf</vt:lpstr>
      <vt:lpstr>Cyberbullying</vt:lpstr>
      <vt:lpstr>ONLINE SAFETY LINKS</vt:lpstr>
      <vt:lpstr>Questions?</vt:lpstr>
    </vt:vector>
  </TitlesOfParts>
  <Company>The Ranger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Terry McKearney</dc:creator>
  <cp:lastModifiedBy>Christopher Simpson</cp:lastModifiedBy>
  <cp:revision>151</cp:revision>
  <cp:lastPrinted>2015-11-10T20:06:51Z</cp:lastPrinted>
  <dcterms:created xsi:type="dcterms:W3CDTF">2009-03-25T21:40:01Z</dcterms:created>
  <dcterms:modified xsi:type="dcterms:W3CDTF">2015-12-07T17:06:38Z</dcterms:modified>
</cp:coreProperties>
</file>